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95" r:id="rId1"/>
  </p:sldMasterIdLst>
  <p:sldIdLst>
    <p:sldId id="256" r:id="rId2"/>
    <p:sldId id="258" r:id="rId3"/>
    <p:sldId id="278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0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9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778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0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46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02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34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82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8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7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0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3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3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3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38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02BE3-6DA2-4FE5-962F-8B76B2A39477}" type="datetimeFigureOut">
              <a:rPr lang="ru-RU" smtClean="0"/>
              <a:pPr/>
              <a:t>15.07.2025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EC52A17-A3F4-49CE-96FA-0CCD861F0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6922" y="1422699"/>
            <a:ext cx="8915399" cy="2895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родителей (законных представителей) детей дошкольного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как условие решения задач ФОП ДО 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48918" y="4815840"/>
            <a:ext cx="3577402" cy="19730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Родионова Г.В.,  </a:t>
            </a:r>
            <a:endParaRPr lang="ru-RU" sz="2000" b="1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spcBef>
                <a:spcPts val="0"/>
              </a:spcBef>
            </a:pPr>
            <a:r>
              <a:rPr lang="ru-RU" sz="2000" b="1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Ишунькина</a:t>
            </a:r>
            <a:r>
              <a:rPr lang="ru-RU" sz="20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И.И</a:t>
            </a:r>
            <a:r>
              <a:rPr lang="ru-RU" sz="2000" b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., </a:t>
            </a:r>
            <a:endParaRPr lang="ru-RU" sz="2000" b="1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spcBef>
                <a:spcPts val="0"/>
              </a:spcBef>
            </a:pPr>
            <a:r>
              <a:rPr lang="ru-RU" sz="2000" b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Шарапова </a:t>
            </a:r>
            <a:r>
              <a:rPr lang="ru-RU" sz="20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Н.Ю.,                                                                                         воспитатели МДОУ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д/с «Ландыш» г. Балашова</a:t>
            </a:r>
            <a:endParaRPr lang="ru-RU" sz="20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Рисунок 4" descr="https://avatars.mds.yandex.net/i?id=95ca66dd4bff49adebc8ab8944e4a9c89b2acca5e1a30093-8331156-images-thumbs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542" y="515302"/>
            <a:ext cx="14382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4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6" t="7299" r="33372" b="2810"/>
          <a:stretch/>
        </p:blipFill>
        <p:spPr>
          <a:xfrm>
            <a:off x="0" y="0"/>
            <a:ext cx="2924175" cy="602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5411" r="33692" b="5526"/>
          <a:stretch/>
        </p:blipFill>
        <p:spPr>
          <a:xfrm>
            <a:off x="2565107" y="1175655"/>
            <a:ext cx="3376610" cy="568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1" t="6789" r="33810" b="1623"/>
          <a:stretch/>
        </p:blipFill>
        <p:spPr>
          <a:xfrm>
            <a:off x="5374931" y="0"/>
            <a:ext cx="355716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3675" r="33452" b="3001"/>
          <a:stretch/>
        </p:blipFill>
        <p:spPr>
          <a:xfrm>
            <a:off x="8566480" y="1190171"/>
            <a:ext cx="3335960" cy="566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6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11909" r="33765"/>
          <a:stretch/>
        </p:blipFill>
        <p:spPr>
          <a:xfrm>
            <a:off x="0" y="76200"/>
            <a:ext cx="3889375" cy="570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t="4034" r="33452"/>
          <a:stretch/>
        </p:blipFill>
        <p:spPr>
          <a:xfrm>
            <a:off x="4016051" y="441595"/>
            <a:ext cx="3860800" cy="558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1" t="3575" r="33333"/>
          <a:stretch/>
        </p:blipFill>
        <p:spPr>
          <a:xfrm>
            <a:off x="8204821" y="76648"/>
            <a:ext cx="3871065" cy="570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1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6" t="9220" r="33168"/>
          <a:stretch/>
        </p:blipFill>
        <p:spPr>
          <a:xfrm>
            <a:off x="0" y="0"/>
            <a:ext cx="3408363" cy="567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1" t="10462" r="33452"/>
          <a:stretch/>
        </p:blipFill>
        <p:spPr>
          <a:xfrm>
            <a:off x="3101915" y="358950"/>
            <a:ext cx="3316032" cy="531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4034" r="33452" b="6904"/>
          <a:stretch/>
        </p:blipFill>
        <p:spPr>
          <a:xfrm>
            <a:off x="6018586" y="965195"/>
            <a:ext cx="3425371" cy="508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3805" r="33452" b="3919"/>
          <a:stretch/>
        </p:blipFill>
        <p:spPr>
          <a:xfrm>
            <a:off x="8795037" y="2447834"/>
            <a:ext cx="3656043" cy="483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7683" r="33168"/>
          <a:stretch/>
        </p:blipFill>
        <p:spPr>
          <a:xfrm>
            <a:off x="914400" y="311785"/>
            <a:ext cx="4832350" cy="573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4263" r="33452" b="6675"/>
          <a:stretch/>
        </p:blipFill>
        <p:spPr>
          <a:xfrm>
            <a:off x="6457406" y="404586"/>
            <a:ext cx="4864326" cy="563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3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 l="29022" t="11538" r="27846" b="5556"/>
          <a:stretch>
            <a:fillRect/>
          </a:stretch>
        </p:blipFill>
        <p:spPr bwMode="auto">
          <a:xfrm>
            <a:off x="8610600" y="472440"/>
            <a:ext cx="3337559" cy="573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 l="29343" t="11325" r="26403" b="8333"/>
          <a:stretch>
            <a:fillRect/>
          </a:stretch>
        </p:blipFill>
        <p:spPr bwMode="auto">
          <a:xfrm>
            <a:off x="4705350" y="426720"/>
            <a:ext cx="356997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rcRect l="29022" t="11325" r="26243" b="6197"/>
          <a:stretch>
            <a:fillRect/>
          </a:stretch>
        </p:blipFill>
        <p:spPr bwMode="auto">
          <a:xfrm>
            <a:off x="472440" y="457200"/>
            <a:ext cx="3840480" cy="577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3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4610" r="33168" b="9724"/>
          <a:stretch/>
        </p:blipFill>
        <p:spPr>
          <a:xfrm>
            <a:off x="192232" y="286656"/>
            <a:ext cx="2846514" cy="323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10462" r="33692"/>
          <a:stretch/>
        </p:blipFill>
        <p:spPr>
          <a:xfrm>
            <a:off x="81376" y="2242454"/>
            <a:ext cx="2957369" cy="369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4264" r="32500"/>
          <a:stretch/>
        </p:blipFill>
        <p:spPr>
          <a:xfrm>
            <a:off x="2821144" y="155178"/>
            <a:ext cx="3028226" cy="386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6330" r="32619"/>
          <a:stretch/>
        </p:blipFill>
        <p:spPr>
          <a:xfrm>
            <a:off x="2326936" y="2919829"/>
            <a:ext cx="2868159" cy="362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4493" r="32143"/>
          <a:stretch/>
        </p:blipFill>
        <p:spPr>
          <a:xfrm>
            <a:off x="5793497" y="286656"/>
            <a:ext cx="2814879" cy="386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8" t="6100" r="32619"/>
          <a:stretch/>
        </p:blipFill>
        <p:spPr>
          <a:xfrm>
            <a:off x="6008564" y="2626935"/>
            <a:ext cx="2843256" cy="373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5181" r="32738" b="3460"/>
          <a:stretch/>
        </p:blipFill>
        <p:spPr>
          <a:xfrm>
            <a:off x="8728102" y="363234"/>
            <a:ext cx="2967056" cy="380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8854" r="32857"/>
          <a:stretch/>
        </p:blipFill>
        <p:spPr>
          <a:xfrm>
            <a:off x="8853688" y="3085321"/>
            <a:ext cx="3271393" cy="377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0" t="4952" r="32381"/>
          <a:stretch/>
        </p:blipFill>
        <p:spPr>
          <a:xfrm>
            <a:off x="4067537" y="3396344"/>
            <a:ext cx="2981231" cy="344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6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74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45" y="1"/>
            <a:ext cx="4956464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7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30175"/>
            <a:ext cx="4693920" cy="672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46" y="130629"/>
            <a:ext cx="4747152" cy="672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3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76600" y="1058863"/>
            <a:ext cx="8915400" cy="4852987"/>
          </a:xfrm>
        </p:spPr>
        <p:txBody>
          <a:bodyPr/>
          <a:lstStyle/>
          <a:p>
            <a:pPr marL="0" indent="0">
              <a:buNone/>
            </a:pPr>
            <a:endParaRPr lang="ru-RU" sz="2800" b="1" i="1" dirty="0" smtClean="0">
              <a:solidFill>
                <a:schemeClr val="bg2">
                  <a:lumMod val="25000"/>
                </a:schemeClr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Педагогическое 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просвещение родителей (законных представителей) детей – это целенаправленный процесс активизации воспитательного потенциала семьи, передачи родителям структурированной, тщательно подобранной информации по вопросам здоровья, развития, воспитания и взаимоотношений с ребенком в семье.</a:t>
            </a:r>
            <a:endParaRPr lang="ru-RU" sz="2800" i="1" dirty="0">
              <a:solidFill>
                <a:schemeClr val="bg2">
                  <a:lumMod val="25000"/>
                </a:schemeClr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1B0373"/>
                </a:solidFill>
                <a:latin typeface="PT Astra Serif" pitchFamily="18" charset="-52"/>
                <a:ea typeface="PT Astra Serif" pitchFamily="18" charset="-52"/>
              </a:rPr>
              <a:t>https://irzar.ru/obsuzhdenie-proekta-programmy-prosveshheniya-roditelei</a:t>
            </a:r>
            <a:r>
              <a:rPr lang="en-US" dirty="0" smtClean="0">
                <a:solidFill>
                  <a:srgbClr val="1B0373"/>
                </a:solidFill>
              </a:rPr>
              <a:t>/</a:t>
            </a:r>
            <a:endParaRPr lang="ru-RU" dirty="0">
              <a:solidFill>
                <a:srgbClr val="1B0373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0" t="17422" r="28663" b="7447"/>
          <a:stretch/>
        </p:blipFill>
        <p:spPr bwMode="auto">
          <a:xfrm>
            <a:off x="371968" y="1320234"/>
            <a:ext cx="2901244" cy="402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17715"/>
            <a:ext cx="8911687" cy="856342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99"/>
            <a:ext cx="3724275" cy="387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75" y="2900023"/>
            <a:ext cx="3086100" cy="393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53" y="-9299"/>
            <a:ext cx="3648966" cy="387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92" y="3005252"/>
            <a:ext cx="3370512" cy="3852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04" y="0"/>
            <a:ext cx="3777796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61" y="2900024"/>
            <a:ext cx="3167539" cy="3852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3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715000" y="1737360"/>
            <a:ext cx="6217920" cy="4236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PT Astra Serif" pitchFamily="18" charset="-52"/>
                <a:ea typeface="PT Astra Serif" pitchFamily="18" charset="-52"/>
              </a:rPr>
              <a:t>«Семья </a:t>
            </a:r>
            <a:r>
              <a:rPr lang="ru-RU" sz="2400" b="1" dirty="0">
                <a:latin typeface="PT Astra Serif" pitchFamily="18" charset="-52"/>
                <a:ea typeface="PT Astra Serif" pitchFamily="18" charset="-52"/>
              </a:rPr>
              <a:t>в России – это основа основ. Именно в домашней, семейной атмосфере закладывается мировоззрение человека, его личные качества,  общественная и жизненная позиция. И потому ответственное </a:t>
            </a:r>
            <a:r>
              <a:rPr lang="ru-RU" sz="2400" b="1" dirty="0" err="1">
                <a:latin typeface="PT Astra Serif" pitchFamily="18" charset="-52"/>
                <a:ea typeface="PT Astra Serif" pitchFamily="18" charset="-52"/>
              </a:rPr>
              <a:t>родительство</a:t>
            </a:r>
            <a:r>
              <a:rPr lang="ru-RU" sz="2400" b="1" dirty="0">
                <a:latin typeface="PT Astra Serif" pitchFamily="18" charset="-52"/>
                <a:ea typeface="PT Astra Serif" pitchFamily="18" charset="-52"/>
              </a:rPr>
              <a:t>, крепкая, дружная семья – главный залог благополучного будущего детей, уверенного развития нашего общества</a:t>
            </a:r>
            <a:r>
              <a:rPr lang="ru-RU" sz="2400" b="1" dirty="0" smtClean="0">
                <a:latin typeface="PT Astra Serif" pitchFamily="18" charset="-52"/>
                <a:ea typeface="PT Astra Serif" pitchFamily="18" charset="-52"/>
              </a:rPr>
              <a:t>».</a:t>
            </a:r>
            <a:endParaRPr lang="ru-RU" sz="2400" dirty="0" smtClean="0">
              <a:latin typeface="PT Astra Serif" pitchFamily="18" charset="-52"/>
              <a:ea typeface="PT Astra Serif" pitchFamily="18" charset="-52"/>
            </a:endParaRPr>
          </a:p>
          <a:p>
            <a:pPr marL="0" indent="0" algn="r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                               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avatars.mds.yandex.net/i?id=6b838bd601fb80bee81fe850854268c61f1d1321-372795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691640"/>
            <a:ext cx="4922520" cy="428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9225" cy="413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3718560"/>
            <a:ext cx="3065462" cy="313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/>
          <a:stretch>
            <a:fillRect/>
          </a:stretch>
        </p:blipFill>
        <p:spPr>
          <a:xfrm>
            <a:off x="8148278" y="3254829"/>
            <a:ext cx="3784642" cy="360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83" y="0"/>
            <a:ext cx="2326777" cy="207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29" y="0"/>
            <a:ext cx="3264411" cy="356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User\Downloads\IMG_20241122_1246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2880" y="2244090"/>
            <a:ext cx="402336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9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0369" y="1920240"/>
            <a:ext cx="8915399" cy="2895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родителей (законных представителей) детей дошкольного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как условие решения задач ФОП ДО 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48918" y="4777379"/>
            <a:ext cx="3355694" cy="18923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Родионова Г.В.,  </a:t>
            </a:r>
            <a:r>
              <a:rPr lang="ru-RU" sz="2000" b="1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Ишунькина</a:t>
            </a:r>
            <a:r>
              <a:rPr lang="ru-RU" sz="20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И.И., Шарапова Н.Ю.,                                                                                         воспитатели </a:t>
            </a:r>
            <a:r>
              <a:rPr lang="ru-RU" sz="20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МДОУ </a:t>
            </a:r>
          </a:p>
          <a:p>
            <a:pPr>
              <a:spcBef>
                <a:spcPts val="0"/>
              </a:spcBef>
            </a:pPr>
            <a:r>
              <a:rPr lang="ru-RU" sz="2000" b="1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</a:t>
            </a:r>
            <a:r>
              <a:rPr lang="ru-RU" sz="20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/с «Ландыш» г. Балашова</a:t>
            </a:r>
            <a:endParaRPr lang="ru-RU" sz="20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Рисунок 4" descr="https://avatars.mds.yandex.net/i?id=95ca66dd4bff49adebc8ab8944e4a9c89b2acca5e1a30093-8331156-images-thumbs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542" y="515302"/>
            <a:ext cx="14382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4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PT Astra Serif" pitchFamily="18" charset="-52"/>
                <a:ea typeface="PT Astra Serif" pitchFamily="18" charset="-52"/>
              </a:rPr>
              <a:t>ВЗАИМОДЕЙСТВИЕ ОБРАЗОВАТЕЛЬНЫХ ОРГАНИЗАЦИЙ </a:t>
            </a:r>
            <a:br>
              <a:rPr lang="ru-RU" sz="2400" b="1" dirty="0" smtClean="0">
                <a:solidFill>
                  <a:schemeClr val="accent2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PT Astra Serif" pitchFamily="18" charset="-52"/>
                <a:ea typeface="PT Astra Serif" pitchFamily="18" charset="-52"/>
              </a:rPr>
              <a:t>С РОДИТЕЛЬСКОЙ ОБЩЕСТВЕННОСТЬЮ </a:t>
            </a:r>
            <a:br>
              <a:rPr lang="ru-RU" sz="2400" b="1" dirty="0" smtClean="0">
                <a:solidFill>
                  <a:schemeClr val="accent2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PT Astra Serif" pitchFamily="18" charset="-52"/>
                <a:ea typeface="PT Astra Serif" pitchFamily="18" charset="-52"/>
              </a:rPr>
              <a:t>ОБЯЗАТЕЛЬНО ИЛИ НЕТ? </a:t>
            </a:r>
            <a:r>
              <a:rPr lang="ru-RU" sz="24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Candara" panose="020E0502030303020204" pitchFamily="34" charset="0"/>
              </a:rPr>
            </a:br>
            <a:endParaRPr lang="ru-RU" sz="2400" dirty="0"/>
          </a:p>
        </p:txBody>
      </p:sp>
      <p:pic>
        <p:nvPicPr>
          <p:cNvPr id="7" name="Содержимое 6" descr="https://nosh1mgn.educhel.ru/uploads/35200/35192/section/750537/773812.jpg?1540829649427">
            <a:extLst>
              <a:ext uri="{FF2B5EF4-FFF2-40B4-BE49-F238E27FC236}">
                <a16:creationId xmlns:a16="http://schemas.microsoft.com/office/drawing/2014/main" id="{E65F38BD-E18C-EBC0-FFE1-035CA23414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932" t="5547" b="13943"/>
          <a:stretch>
            <a:fillRect/>
          </a:stretch>
        </p:blipFill>
        <p:spPr bwMode="auto">
          <a:xfrm>
            <a:off x="437336" y="2727960"/>
            <a:ext cx="2855953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09160" y="1981200"/>
            <a:ext cx="6781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highlight>
                  <a:srgbClr val="FFFFFF"/>
                </a:highlight>
                <a:latin typeface="Arial Narrow" pitchFamily="34" charset="0"/>
              </a:rPr>
              <a:t>Родители</a:t>
            </a:r>
            <a:r>
              <a:rPr lang="ru-RU" sz="2000" dirty="0" smtClean="0">
                <a:highlight>
                  <a:srgbClr val="FFFFFF"/>
                </a:highlight>
                <a:latin typeface="Arial Narrow" pitchFamily="34" charset="0"/>
              </a:rPr>
              <a:t> (законные представители) несовершеннолетних обучающихся </a:t>
            </a:r>
            <a:r>
              <a:rPr lang="ru-RU" sz="2000" b="1" dirty="0" smtClean="0">
                <a:highlight>
                  <a:srgbClr val="FFFFFF"/>
                </a:highlight>
                <a:latin typeface="Arial Narrow" pitchFamily="34" charset="0"/>
              </a:rPr>
              <a:t>имеют преимущественное право </a:t>
            </a:r>
            <a:r>
              <a:rPr lang="ru-RU" sz="2000" dirty="0" smtClean="0">
                <a:highlight>
                  <a:srgbClr val="FFFFFF"/>
                </a:highlight>
                <a:latin typeface="Arial Narrow" pitchFamily="34" charset="0"/>
              </a:rPr>
              <a:t>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120" y="3840480"/>
            <a:ext cx="669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ighlight>
                  <a:srgbClr val="FFFFFF"/>
                </a:highlight>
                <a:latin typeface="Arial Narrow" pitchFamily="34" charset="0"/>
              </a:rPr>
              <a:t>Органы государственной власти и органы местного самоуправления, </a:t>
            </a:r>
            <a:r>
              <a:rPr lang="ru-RU" sz="2000" b="1" dirty="0" smtClean="0">
                <a:highlight>
                  <a:srgbClr val="FFFFFF"/>
                </a:highlight>
                <a:latin typeface="Arial Narrow" pitchFamily="34" charset="0"/>
              </a:rPr>
              <a:t>образовательные организации</a:t>
            </a:r>
            <a:r>
              <a:rPr lang="ru-RU" sz="2000" dirty="0" smtClean="0">
                <a:highlight>
                  <a:srgbClr val="FFFFFF"/>
                </a:highlight>
                <a:latin typeface="Arial Narrow" pitchFamily="34" charset="0"/>
              </a:rPr>
              <a:t>, российское движение детей и молодежи </a:t>
            </a:r>
            <a:r>
              <a:rPr lang="ru-RU" sz="2000" b="1" dirty="0" smtClean="0">
                <a:highlight>
                  <a:srgbClr val="FFFFFF"/>
                </a:highlight>
                <a:latin typeface="Arial Narrow" pitchFamily="34" charset="0"/>
              </a:rPr>
              <a:t>оказывают помощь родителям </a:t>
            </a:r>
            <a:r>
              <a:rPr lang="ru-RU" sz="2000" dirty="0" smtClean="0">
                <a:highlight>
                  <a:srgbClr val="FFFFFF"/>
                </a:highlight>
                <a:latin typeface="Arial Narrow" pitchFamily="34" charset="0"/>
              </a:rPr>
              <a:t>(законным представителям) несовершеннолетних обучающихся в воспитании детей, охране и укреплении их физического и психического здоровья, развитии индивидуальных способностей и необходимой коррекции нарушений их развития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1996440"/>
            <a:ext cx="185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</a:rPr>
              <a:t>ст. 44, ч. 1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" y="5623561"/>
            <a:ext cx="2165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</a:rPr>
              <a:t>ст. 44, ч. 2</a:t>
            </a:r>
          </a:p>
          <a:p>
            <a:endParaRPr lang="ru-RU" dirty="0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19FBE677-C7E2-3BBC-4249-F37AAD286300}"/>
              </a:ext>
            </a:extLst>
          </p:cNvPr>
          <p:cNvSpPr/>
          <p:nvPr/>
        </p:nvSpPr>
        <p:spPr>
          <a:xfrm rot="5400000">
            <a:off x="3891187" y="2029077"/>
            <a:ext cx="419882" cy="42955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19FBE677-C7E2-3BBC-4249-F37AAD286300}"/>
              </a:ext>
            </a:extLst>
          </p:cNvPr>
          <p:cNvSpPr/>
          <p:nvPr/>
        </p:nvSpPr>
        <p:spPr>
          <a:xfrm rot="5400000">
            <a:off x="3936907" y="5656197"/>
            <a:ext cx="419882" cy="42955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47160" y="1432560"/>
            <a:ext cx="7924800" cy="4507865"/>
          </a:xfrm>
          <a:solidFill>
            <a:schemeClr val="accent1">
              <a:lumMod val="75000"/>
            </a:schemeClr>
          </a:solidFill>
          <a:ln w="12700">
            <a:solidFill>
              <a:schemeClr val="bg2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2800" b="1" i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Просветительская деятельность - осуществляемая вне рамок образовательных программ деятельность, направленная на распространение знаний, опыта, формирование умений, навыков, ценностных установок, компетенции в целях интеллектуального, духовно-нравственного, творческого, физического и (или) профессионального развития человека, удовлетворения его образовательных потребностей и интересов и затрагивающая отношения, регулируемые настоящим Федеральным законом и иными нормативными правовыми актами Российской Федерации </a:t>
            </a:r>
          </a:p>
          <a:p>
            <a:pPr marL="0" indent="0">
              <a:buNone/>
            </a:pP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nosh1mgn.educhel.ru/uploads/35200/35192/section/750537/773812.jpg?1540829649427">
            <a:extLst>
              <a:ext uri="{FF2B5EF4-FFF2-40B4-BE49-F238E27FC236}">
                <a16:creationId xmlns:a16="http://schemas.microsoft.com/office/drawing/2014/main" id="{E65F38BD-E18C-EBC0-FFE1-035CA234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932" t="5547" b="13943"/>
          <a:stretch>
            <a:fillRect/>
          </a:stretch>
        </p:blipFill>
        <p:spPr bwMode="auto">
          <a:xfrm>
            <a:off x="358896" y="1463040"/>
            <a:ext cx="271958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3017520" y="344424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8640" y="5867401"/>
            <a:ext cx="2877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( ст. 2, п. 35 )</a:t>
            </a:r>
            <a:endParaRPr lang="ru-RU" sz="2800" b="1" i="1" dirty="0" smtClean="0">
              <a:solidFill>
                <a:srgbClr val="C00000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C0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19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0543" r="10924" b="8365"/>
          <a:stretch/>
        </p:blipFill>
        <p:spPr bwMode="auto">
          <a:xfrm>
            <a:off x="2404533" y="107458"/>
            <a:ext cx="9659902" cy="529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TekuchevaEN\Downloads\barcode (8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23" y="5442898"/>
            <a:ext cx="1217750" cy="12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71160" y="5562600"/>
            <a:ext cx="6416040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https://irzar.ru/obsuzhdenie-proekta-programmy-prosveshheniya-roditelei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0" t="17422" r="28663" b="7447"/>
          <a:stretch/>
        </p:blipFill>
        <p:spPr bwMode="auto">
          <a:xfrm>
            <a:off x="198120" y="1442154"/>
            <a:ext cx="2901244" cy="402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53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86840" y="3581400"/>
            <a:ext cx="10622280" cy="2956560"/>
          </a:xfrm>
          <a:solidFill>
            <a:schemeClr val="accent1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dirty="0" smtClean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dirty="0" smtClean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dirty="0" smtClean="0">
                <a:solidFill>
                  <a:schemeClr val="bg2"/>
                </a:solidFill>
              </a:rPr>
              <a:t>3</a:t>
            </a:r>
            <a:r>
              <a:rPr lang="ru-RU" sz="2800" b="1" dirty="0">
                <a:solidFill>
                  <a:schemeClr val="bg2"/>
                </a:solidFill>
              </a:rPr>
              <a:t>. </a:t>
            </a: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Министерству просвещения Российской Федерации совместно с органами исполнительной власти субъектов Российской Федерации разработать меры государственной поддержки в части подготовки и внедрения программ просветительской деятельности для родителей детей, посещающих дошкольные образовательные организации.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- 1 января 2023 г.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Ответственные: Кравцов С.С., высшие должностные лица (руководители высших исполнительных органов государственной власти) субъектов Российской Федерации.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/>
                </a:solidFill>
              </a:rPr>
              <a:t> 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3207" t="16880" r="1069" b="5556"/>
          <a:stretch>
            <a:fillRect/>
          </a:stretch>
        </p:blipFill>
        <p:spPr bwMode="auto">
          <a:xfrm>
            <a:off x="1478280" y="0"/>
            <a:ext cx="67055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427720" y="27432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212529"/>
                </a:solidFill>
                <a:latin typeface="Arial" panose="020B0604020202020204" pitchFamily="34" charset="0"/>
              </a:rPr>
              <a:t> Утвержден                                                                                                 </a:t>
            </a:r>
            <a:r>
              <a:rPr lang="ru-RU" altLang="ru-RU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Президентом РФ                                                                                                 14.06.2022 N Пр-1049ГС</a:t>
            </a:r>
            <a:endParaRPr lang="ru-RU" altLang="ru-RU" sz="105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419600" y="2499360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PT Astra Serif" pitchFamily="18" charset="-52"/>
                <a:ea typeface="PT Astra Serif" pitchFamily="18" charset="-52"/>
              </a:rPr>
              <a:t>АВТОРЫ-СОСТАВИТЕЛИ ПРОГРАММЫ ПРОСВЕЩЕНИЯ РОДИТЕЛЕЙ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4680" y="2788920"/>
            <a:ext cx="8503920" cy="30175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 дошкольного  образования  ФГБНУ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развития, здоровья и адаптации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(Т.П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Авдулова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И.А.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Бурлакова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Е.И. Изотова,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Т.В.Кротова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О.В.Никифорова, В.А.Новицкая,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Хузеева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Р.И.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Яфизова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государственный университет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М.А.Бахотская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Ю.Ю.Березина, Т.В.Калинина,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М.В.Лещенко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Т.А.Семенова</a:t>
            </a:r>
          </a:p>
        </p:txBody>
      </p:sp>
      <p:sp>
        <p:nvSpPr>
          <p:cNvPr id="1026" name="AutoShape 2" descr="ФГБНУ Институт развития, здоровья и адаптации ребе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560" y="2749867"/>
            <a:ext cx="1576387" cy="156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942" y="4632960"/>
            <a:ext cx="166401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56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ПРОСВЕЩЕНИЯ РОДИТЕЛЕЙ </a:t>
            </a:r>
            <a:br>
              <a:rPr lang="ru-RU" sz="2700" b="1" dirty="0" smtClean="0">
                <a:solidFill>
                  <a:schemeClr val="accent2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2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(ЗАКОННЫХ ПРЕДСТАВИТЕЛЕЙ) ДЕТЕЙ ДОШКОЛЬНОГО ВОЗРАСТА, ПОСЕЩАЮЩИХ ДОО  </a:t>
            </a:r>
            <a:r>
              <a:rPr lang="ru-RU" b="1" dirty="0" smtClean="0">
                <a:solidFill>
                  <a:schemeClr val="accent2"/>
                </a:solidFill>
                <a:latin typeface="Arial Narrow" pitchFamily="34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Arial Narrow" pitchFamily="34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30022" r="47965" b="27354"/>
          <a:stretch/>
        </p:blipFill>
        <p:spPr bwMode="auto">
          <a:xfrm>
            <a:off x="2743200" y="1813560"/>
            <a:ext cx="9037320" cy="504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TekuchevaEN\Downloads\barcode (4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1" y="1993479"/>
            <a:ext cx="1239661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2DECB85F-73CD-F53C-5003-C84E9059173D}"/>
              </a:ext>
            </a:extLst>
          </p:cNvPr>
          <p:cNvSpPr/>
          <p:nvPr/>
        </p:nvSpPr>
        <p:spPr>
          <a:xfrm rot="5400000">
            <a:off x="2606628" y="5022866"/>
            <a:ext cx="419882" cy="42955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5760" y="3870960"/>
            <a:ext cx="1981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03.07.2024 г.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Всероссийский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</a:rPr>
              <a:t>вебинар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6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59656"/>
            <a:ext cx="8911687" cy="40640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СТРУКТУРА ПРОГРАММЫ</a:t>
            </a:r>
            <a:br>
              <a:rPr lang="ru-RU" sz="28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2800" b="1" dirty="0">
              <a:solidFill>
                <a:srgbClr val="C0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6361" y="566057"/>
            <a:ext cx="10148252" cy="616857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Пояснительная записка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Введение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</a:t>
            </a: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1. РОДИТЕЛЬСТВО 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КАК </a:t>
            </a: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ОСОБЫЙ ФЕНОМЕН В ЖИЗНИ 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ЧЕЛОВЕКА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1.1.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РОДИТЕЛЬСКАЯ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КОМПЕТЕНТНОСТЬ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И ОТВЕТСТВЕННОЕ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РОДИТЕЛЬСТВО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1.2.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СПЕЦИФИКА И СТРУКТУРА ДЕТСКО-РОДИТЕЛЬСКИХ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ОТНОШЕНИЙ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1.3.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СЕМЕЙНЫЕ ЦЕННОСТИ И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ТРАДИЦИИ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2. ОСОБЕННОСТИ, ФОРМЫ И МЕТОДЫ ПРОСВЕЩЕНИЯ РОДИТЕЛЕЙ (ЗАКОННЫХ ПРЕДСТАВИТЕЛЕЙ) В ДОШКОЛЬНОЙ ОБРАЗОВАТЕЛЬНОЙ 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ОРГАНИЗАЦИИ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2.1.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МЕТОДЫ ИЗУЧЕНИЯ СЕМЬИ И ОСОБЕННОСТЕЙ СЕМЕЙНОГО ВОСПИТАНИЯ </a:t>
            </a:r>
            <a:endParaRPr lang="ru-RU" sz="1200" b="1" i="1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2.2.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ФОРМЫ И МЕТОДЫ ПРОСВЕЩЕНИЯ РОДИТЕЛЕЙ (ЗАКОННЫХ ПРЕДСТАВИТЕЛЕЙ) В ДОШКОЛЬНОЙ ОБРАЗОВАТЕЛЬНОЙ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ОРГАНИЗАЦИИ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2.3.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ВОЗМОЖНОСТИ И ПОТЕНЦИАЛ ЦИФРОВОЙ СРЕДЫ ДЛЯ ПРОСВЕЩЕНИЯ РОДИТЕЛЕЙ (ЗАКОННЫХ ПРЕДСТАВИТЕЛЕЙ) ДЕТЕЙ ДОШКОЛЬНОГО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ВОЗРАСТА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3. ПРОСВЕЩЕНИЕ РОДИТЕЛЕЙ (ЗАКОННЫХ ПРЕДСТАВИТЕЛЕЙ) ПО ВОПРОСАМ ЗДОРОВЬЯ, ВОСПИТАНИЯ И РАЗВИТИЯ ДЕТЕЙ МЛАДЕНЧЕСКОГО, РАННЕГО И ДОШКОЛЬНОГО ВОЗРАСТОВ</a:t>
            </a:r>
            <a:r>
              <a:rPr lang="ru-RU" sz="15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3.1. ПЕДАГОГИЧЕСКАЯ ПОМОЩЬ РОДИТЕЛЯМ (ЗАКОННЫМ ПРЕДСТАВИТЕЛЯМ) ДЕТЕЙ ДОШКОЛЬНОГО ВОЗРАСТА В СОЗДАНИИ ОБРАЗОВАТЕЛЬНОЙ СРЕДЫ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СЕМЬИ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3.2. ОСОБЕННОСТИ ПИТАНИЯ, ЗДОРОВОГО ОБРАЗА ЖИЗНИ И БЕЗОПАСНОСТИ ДЕТЕЙ РАННЕГО И ДОШКОЛЬНОГО ВОЗРАСТОВ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3.3. ВОСПИТАНИЕ И РАЗВИТИЕ ДЕТЕЙ МЛАДЕНЧЕСКОГО И РАННЕГО ВОЗРАСТОВ (ОТ 2 МЕСЯЦЕВ ДО 3 ЛЕТ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3.4. ВОСПИТАНИЕ И РАЗВИТИЕ ДЕТЕЙ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ДОШКОЛЬНОГО </a:t>
            </a: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ВОЗРАСТА (ОТ 3 ЛЕТ ДО 8 ЛЕТ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4. ПОДДЕРЖКА И ПРОСВЕЩЕНИЕ РОДИТЕЛЕЙ (ЗАКОННЫХ ПРЕДСТАВИТЕЛЕЙ), ВОСПИТЫВАЮЩИХ РЕБЕНКА С ОГРАНИЧЕННЫМИ ВОЗМОЖНОСТЯМИ ЗДОРОВЬЯ, В ТОМ ЧИСЛЕ 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ДЕТЕЙ-ИНВАЛИДОВ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5. ПРАВА РОДИТЕЛЕЙ (ЗАКОННЫХ ПРЕДСТАВИТЕЛЕЙ) И ГОСУДАРСТВЕННАЯ ПОДДЕРЖКА СЕМЕЙ С ДЕТЬМИ ДОШКОЛЬНОГО 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ВОЗРАСТА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5.1. ПРАВА И ОБЯЗАННОСТИ РОДИТЕЛЕЙ (ЗАКОННЫХ ПРЕДСТАВИТЕЛЕЙ) В СФЕРЕ ОБРАЗОВАНИЯ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5.2. ГОСУДАРСТВЕННАЯ ПОДДЕРЖКА СЕМЕЙ С ДЕТЬМИ РАННЕГО И ДОШКОЛЬНОГО </a:t>
            </a:r>
            <a:r>
              <a:rPr lang="ru-RU" sz="1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ВОЗРАСТОВ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6. ЧАСТО ВСТРЕЧАЮЩИЕСЯ ВОПРОСЫ РОДИТЕЛЕЙ (ЗАКОННЫХ ПРЕДСТАВИТЕЛЕЙ) ДЕТЕЙ ДОШКОЛЬНОГО ВОЗРАСТА И ТИПИЧНЫЕ ПРОБЛЕМНЫЕ СИТУАЦИИ («ВЫ СПРАШИВАЛИ – МЫ ОТВЕЧАЕМ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!»)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7. ПРОСТРАНСТВО РОДИТЕЛЬСКИХ </a:t>
            </a:r>
            <a:r>
              <a:rPr lang="ru-RU" sz="15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ИНИЦИАТИВ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РАЗДЕЛ 8. РЕКОМЕНДОВАННЫЙ КОНТЕНТ («СПЕЦИАЛИСТЫ РЕКОМЕНДУЮТ!»).</a:t>
            </a:r>
            <a:endParaRPr lang="ru-RU" sz="1500" b="1" i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552</TotalTime>
  <Words>665</Words>
  <Application>Microsoft Office PowerPoint</Application>
  <PresentationFormat>Широкоэкранный</PresentationFormat>
  <Paragraphs>67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Candara</vt:lpstr>
      <vt:lpstr>Century Gothic</vt:lpstr>
      <vt:lpstr>PT Astra Serif</vt:lpstr>
      <vt:lpstr>Times New Roman</vt:lpstr>
      <vt:lpstr>Wingdings 3</vt:lpstr>
      <vt:lpstr>Легкий дым</vt:lpstr>
      <vt:lpstr>   Программа Просвещения родителей (законных представителей) детей дошкольного возраста, как условие решения задач ФОП ДО </vt:lpstr>
      <vt:lpstr>Презентация PowerPoint</vt:lpstr>
      <vt:lpstr>ВЗАИМОДЕЙСТВИЕ ОБРАЗОВАТЕЛЬНЫХ ОРГАНИЗАЦИЙ  С РОДИТЕЛЬСКОЙ ОБЩЕСТВЕННОСТЬЮ  ОБЯЗАТЕЛЬНО ИЛИ НЕТ?  </vt:lpstr>
      <vt:lpstr>Презентация PowerPoint</vt:lpstr>
      <vt:lpstr>Презентация PowerPoint</vt:lpstr>
      <vt:lpstr>Презентация PowerPoint</vt:lpstr>
      <vt:lpstr>АВТОРЫ-СОСТАВИТЕЛИ ПРОГРАММЫ ПРОСВЕЩЕНИЯ РОДИТЕЛЕЙ  </vt:lpstr>
      <vt:lpstr>ПРОГРАММА ПРОСВЕЩЕНИЯ РОДИТЕЛЕЙ  (ЗАКОННЫХ ПРЕДСТАВИТЕЛЕЙ) ДЕТЕЙ ДОШКОЛЬНОГО ВОЗРАСТА, ПОСЕЩАЮЩИХ ДОО   </vt:lpstr>
      <vt:lpstr>СТРУКТУРА ПРОГРАММЫ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Программа Просвещения родителей (законных представителей) детей дошкольного возраста, как условие решения задач ФОП ДО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Пространство родительских инициатив в ДОУ: способы и формы стимулирования активности родителей в поддержке инициатив педагогов</dc:title>
  <dc:creator>111</dc:creator>
  <cp:lastModifiedBy>Юлия</cp:lastModifiedBy>
  <cp:revision>50</cp:revision>
  <dcterms:created xsi:type="dcterms:W3CDTF">2024-11-17T14:44:36Z</dcterms:created>
  <dcterms:modified xsi:type="dcterms:W3CDTF">2025-07-15T12:40:51Z</dcterms:modified>
</cp:coreProperties>
</file>